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4" r:id="rId7"/>
    <p:sldId id="260" r:id="rId8"/>
    <p:sldId id="266" r:id="rId9"/>
    <p:sldId id="267" r:id="rId10"/>
    <p:sldId id="265" r:id="rId11"/>
    <p:sldId id="269" r:id="rId12"/>
    <p:sldId id="268" r:id="rId13"/>
    <p:sldId id="270" r:id="rId14"/>
    <p:sldId id="271" r:id="rId15"/>
    <p:sldId id="277" r:id="rId16"/>
    <p:sldId id="272" r:id="rId17"/>
    <p:sldId id="273" r:id="rId18"/>
    <p:sldId id="274" r:id="rId19"/>
    <p:sldId id="275" r:id="rId20"/>
    <p:sldId id="276" r:id="rId21"/>
    <p:sldId id="263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93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12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67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62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78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20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99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99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34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86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00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9AA24-E0D9-4E1B-83DC-117435FBDE10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9B22-D7BB-4A84-9770-6D59AFA40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9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478904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Jahrestagung für Lehrpersonen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DaZ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 am 3. Mai 2012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91680"/>
            <a:ext cx="3429000" cy="468477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576064"/>
          </a:xfrm>
        </p:spPr>
        <p:txBody>
          <a:bodyPr/>
          <a:lstStyle/>
          <a:p>
            <a:r>
              <a:rPr lang="de-DE" smtClean="0"/>
              <a:t>Ingelore Oomen-Welke              Pädagogische Hochschule Freiburg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499992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Picture 6" descr="PH-Logo_whiteon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913"/>
            <a:ext cx="88569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33123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Deutsch als Zweitsprache: </a:t>
            </a:r>
            <a:r>
              <a:rPr lang="de-DE" sz="4000" b="1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/>
            </a:r>
            <a:br>
              <a:rPr lang="de-DE" sz="4000" b="1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</a:b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Erste Schritte</a:t>
            </a:r>
            <a:b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Sprachaufmerksamkeit als Lernanreiz</a:t>
            </a:r>
            <a:b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Empirische Befunde zum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DaZ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-Lernen</a:t>
            </a:r>
            <a:b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Sprachstand feststellen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4" y="-243408"/>
            <a:ext cx="8525536" cy="690948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Forte" pitchFamily="66" charset="0"/>
              </a:rPr>
              <a:t>Sprachprofile 5-7 Jahre</a:t>
            </a:r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: </a:t>
            </a:r>
            <a:r>
              <a:rPr lang="de-DE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Havas </a:t>
            </a:r>
            <a:r>
              <a:rPr lang="de-DE" sz="36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5</a:t>
            </a:r>
            <a:endParaRPr lang="de-DE" sz="3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35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2800" dirty="0" err="1" smtClean="0">
                <a:solidFill>
                  <a:srgbClr val="0000FF"/>
                </a:solidFill>
                <a:latin typeface="Forte" pitchFamily="66" charset="0"/>
              </a:rPr>
              <a:t>Ardy</a:t>
            </a:r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 10 Jahre; L1 Russisch</a:t>
            </a:r>
            <a:endParaRPr lang="de-DE" sz="2800" dirty="0">
              <a:solidFill>
                <a:srgbClr val="0000FF"/>
              </a:solidFill>
              <a:latin typeface="Forte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/>
              <a:t>L: GUT (-) erzählst du=s MIR? (--) von </a:t>
            </a:r>
            <a:r>
              <a:rPr lang="de-DE" sz="2200" dirty="0" err="1"/>
              <a:t>VORne</a:t>
            </a:r>
            <a:r>
              <a:rPr lang="de-DE" sz="2200" dirty="0"/>
              <a:t> 1 bis hinten </a:t>
            </a:r>
            <a:r>
              <a:rPr lang="de-DE" sz="2200" dirty="0" smtClean="0"/>
              <a:t>(-) </a:t>
            </a:r>
            <a:r>
              <a:rPr lang="de-DE" sz="2200" dirty="0"/>
              <a:t>alles zusammen</a:t>
            </a:r>
          </a:p>
          <a:p>
            <a:pPr marL="0" indent="0">
              <a:buNone/>
            </a:pPr>
            <a:r>
              <a:rPr lang="de-DE" sz="2200" dirty="0" smtClean="0"/>
              <a:t>A</a:t>
            </a:r>
            <a:r>
              <a:rPr lang="de-DE" sz="2200" dirty="0"/>
              <a:t>: ja (*1) die </a:t>
            </a:r>
            <a:r>
              <a:rPr lang="de-DE" sz="2200" dirty="0" err="1"/>
              <a:t>katze</a:t>
            </a:r>
            <a:r>
              <a:rPr lang="de-DE" sz="2200" dirty="0"/>
              <a:t> sieht dass ein </a:t>
            </a:r>
            <a:r>
              <a:rPr lang="de-DE" sz="2200" dirty="0" err="1"/>
              <a:t>vogel</a:t>
            </a:r>
            <a:r>
              <a:rPr lang="de-DE" sz="2200" dirty="0"/>
              <a:t> (--) ähm: singt</a:t>
            </a:r>
          </a:p>
          <a:p>
            <a:pPr marL="0" indent="0">
              <a:buNone/>
            </a:pPr>
            <a:r>
              <a:rPr lang="de-DE" sz="2200" dirty="0" smtClean="0"/>
              <a:t>und </a:t>
            </a:r>
            <a:r>
              <a:rPr lang="de-DE" sz="2200" dirty="0"/>
              <a:t>(-) die </a:t>
            </a:r>
            <a:r>
              <a:rPr lang="de-DE" sz="2200" dirty="0" err="1"/>
              <a:t>katze</a:t>
            </a:r>
            <a:r>
              <a:rPr lang="de-DE" sz="2200" dirty="0"/>
              <a:t> möchte den </a:t>
            </a:r>
            <a:r>
              <a:rPr lang="de-DE" sz="2200" dirty="0" err="1"/>
              <a:t>vogel</a:t>
            </a:r>
            <a:r>
              <a:rPr lang="de-DE" sz="2200" dirty="0"/>
              <a:t> (--) </a:t>
            </a:r>
            <a:r>
              <a:rPr lang="de-DE" sz="2200" dirty="0" err="1"/>
              <a:t>FANg</a:t>
            </a:r>
            <a:r>
              <a:rPr lang="de-DE" sz="2200" dirty="0"/>
              <a:t>=n (-) dann</a:t>
            </a:r>
          </a:p>
          <a:p>
            <a:pPr marL="0" indent="0">
              <a:buNone/>
            </a:pPr>
            <a:r>
              <a:rPr lang="de-DE" sz="2200" dirty="0" smtClean="0"/>
              <a:t>sieht </a:t>
            </a:r>
            <a:r>
              <a:rPr lang="de-DE" sz="2200" dirty="0"/>
              <a:t>des der </a:t>
            </a:r>
            <a:r>
              <a:rPr lang="de-DE" sz="2200" dirty="0" err="1"/>
              <a:t>vogel</a:t>
            </a:r>
            <a:r>
              <a:rPr lang="de-DE" sz="2200" dirty="0"/>
              <a:t> (--) ähm:: dass die </a:t>
            </a:r>
            <a:r>
              <a:rPr lang="de-DE" sz="2200" dirty="0" err="1"/>
              <a:t>katze</a:t>
            </a:r>
            <a:r>
              <a:rPr lang="de-DE" sz="2200" dirty="0"/>
              <a:t> ihn fang=n</a:t>
            </a:r>
          </a:p>
          <a:p>
            <a:pPr marL="0" indent="0">
              <a:buNone/>
            </a:pPr>
            <a:r>
              <a:rPr lang="de-DE" sz="2200" dirty="0" smtClean="0"/>
              <a:t>wollte </a:t>
            </a:r>
            <a:r>
              <a:rPr lang="de-DE" sz="2200" dirty="0"/>
              <a:t>(*1) und dann fliegt der </a:t>
            </a:r>
            <a:r>
              <a:rPr lang="de-DE" sz="2200" dirty="0" err="1"/>
              <a:t>vogel</a:t>
            </a:r>
            <a:r>
              <a:rPr lang="de-DE" sz="2200" dirty="0"/>
              <a:t> (-) auf d=n baum</a:t>
            </a:r>
          </a:p>
          <a:p>
            <a:pPr marL="0" indent="0">
              <a:buNone/>
            </a:pPr>
            <a:r>
              <a:rPr lang="de-DE" sz="2200" dirty="0" smtClean="0"/>
              <a:t>und </a:t>
            </a:r>
            <a:r>
              <a:rPr lang="de-DE" sz="2200" dirty="0"/>
              <a:t>die </a:t>
            </a:r>
            <a:r>
              <a:rPr lang="de-DE" sz="2200" dirty="0" err="1"/>
              <a:t>katze</a:t>
            </a:r>
            <a:r>
              <a:rPr lang="de-DE" sz="2200" dirty="0"/>
              <a:t> springt </a:t>
            </a:r>
            <a:r>
              <a:rPr lang="de-DE" sz="2200" dirty="0" err="1"/>
              <a:t>daHIN</a:t>
            </a:r>
            <a:r>
              <a:rPr lang="de-DE" sz="2200" dirty="0"/>
              <a:t> (*1) und dann klettert die</a:t>
            </a:r>
          </a:p>
          <a:p>
            <a:pPr marL="0" indent="0">
              <a:buNone/>
            </a:pPr>
            <a:r>
              <a:rPr lang="de-DE" sz="2200" dirty="0" err="1" smtClean="0"/>
              <a:t>KAtze</a:t>
            </a:r>
            <a:r>
              <a:rPr lang="de-DE" sz="2200" dirty="0" smtClean="0"/>
              <a:t> </a:t>
            </a:r>
            <a:r>
              <a:rPr lang="de-DE" sz="2200" dirty="0"/>
              <a:t>auf d=n (-) BAUM (--) und die </a:t>
            </a:r>
            <a:r>
              <a:rPr lang="de-DE" sz="2200" dirty="0" err="1"/>
              <a:t>vogel</a:t>
            </a:r>
            <a:r>
              <a:rPr lang="de-DE" sz="2200" dirty="0"/>
              <a:t> wartet (-) und</a:t>
            </a:r>
          </a:p>
          <a:p>
            <a:pPr marL="0" indent="0">
              <a:buNone/>
            </a:pPr>
            <a:r>
              <a:rPr lang="de-DE" sz="2200" dirty="0" smtClean="0"/>
              <a:t>dann </a:t>
            </a:r>
            <a:r>
              <a:rPr lang="de-DE" sz="2200" dirty="0"/>
              <a:t>ist (--) die </a:t>
            </a:r>
            <a:r>
              <a:rPr lang="de-DE" sz="2200" dirty="0" err="1"/>
              <a:t>katze</a:t>
            </a:r>
            <a:r>
              <a:rPr lang="de-DE" sz="2200" dirty="0"/>
              <a:t> (-) da (-) drauf ähm:: (*1)</a:t>
            </a:r>
          </a:p>
          <a:p>
            <a:pPr marL="0" indent="0">
              <a:buNone/>
            </a:pPr>
            <a:r>
              <a:rPr lang="de-DE" sz="2200" dirty="0" smtClean="0"/>
              <a:t>geklettert </a:t>
            </a:r>
            <a:r>
              <a:rPr lang="de-DE" sz="2200" dirty="0"/>
              <a:t>und die </a:t>
            </a:r>
            <a:r>
              <a:rPr lang="de-DE" sz="2200" dirty="0" err="1"/>
              <a:t>vogel</a:t>
            </a:r>
            <a:r>
              <a:rPr lang="de-DE" sz="2200" dirty="0"/>
              <a:t> (-) ist WEG (*1) und (--) dann</a:t>
            </a:r>
          </a:p>
          <a:p>
            <a:pPr marL="0" indent="0">
              <a:buNone/>
            </a:pPr>
            <a:r>
              <a:rPr lang="de-DE" sz="2200" dirty="0" smtClean="0"/>
              <a:t>(--) </a:t>
            </a:r>
            <a:r>
              <a:rPr lang="de-DE" sz="2200" dirty="0"/>
              <a:t>WEINT die </a:t>
            </a:r>
            <a:r>
              <a:rPr lang="de-DE" sz="2200" dirty="0" err="1"/>
              <a:t>katze</a:t>
            </a:r>
            <a:r>
              <a:rPr lang="de-DE" sz="2200" dirty="0"/>
              <a:t> (-) dass sie auf d=n BAUM ist (--)</a:t>
            </a:r>
          </a:p>
          <a:p>
            <a:pPr marL="0" indent="0">
              <a:buNone/>
            </a:pPr>
            <a:r>
              <a:rPr lang="de-DE" sz="2200" dirty="0" smtClean="0"/>
              <a:t>und </a:t>
            </a:r>
            <a:r>
              <a:rPr lang="de-DE" sz="2200" dirty="0"/>
              <a:t>ich glaub (--) dass sie nicht </a:t>
            </a:r>
            <a:r>
              <a:rPr lang="de-DE" sz="2200" dirty="0" err="1"/>
              <a:t>rUNter</a:t>
            </a:r>
            <a:r>
              <a:rPr lang="de-DE" sz="2200" dirty="0"/>
              <a:t> kann (*1) und</a:t>
            </a:r>
          </a:p>
          <a:p>
            <a:pPr marL="0" indent="0">
              <a:buNone/>
            </a:pPr>
            <a:r>
              <a:rPr lang="de-DE" sz="2200" dirty="0" smtClean="0"/>
              <a:t>(*</a:t>
            </a:r>
            <a:r>
              <a:rPr lang="de-DE" sz="2200" dirty="0"/>
              <a:t>1.5) die </a:t>
            </a:r>
            <a:r>
              <a:rPr lang="de-DE" sz="2200" dirty="0" err="1"/>
              <a:t>vogel</a:t>
            </a:r>
            <a:r>
              <a:rPr lang="de-DE" sz="2200" dirty="0"/>
              <a:t> singt noch immer(-) oder sie sagt zu</a:t>
            </a:r>
          </a:p>
          <a:p>
            <a:pPr marL="0" indent="0">
              <a:buNone/>
            </a:pPr>
            <a:r>
              <a:rPr lang="de-DE" sz="2200" dirty="0" smtClean="0"/>
              <a:t>ihm </a:t>
            </a:r>
            <a:r>
              <a:rPr lang="de-DE" sz="2200" dirty="0"/>
              <a:t>was (-) glaub ich</a:t>
            </a:r>
          </a:p>
        </p:txBody>
      </p:sp>
    </p:spTree>
    <p:extLst>
      <p:ext uri="{BB962C8B-B14F-4D97-AF65-F5344CB8AC3E}">
        <p14:creationId xmlns:p14="http://schemas.microsoft.com/office/powerpoint/2010/main" val="41185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486" y="188640"/>
            <a:ext cx="8208962" cy="143192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>
                <a:latin typeface="Tahoma" pitchFamily="34" charset="0"/>
              </a:rPr>
              <a:t>Modellierung nach Havas 5</a:t>
            </a:r>
            <a:endParaRPr lang="de-DE" sz="3200">
              <a:latin typeface="Tahom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40648" y="5877272"/>
            <a:ext cx="272356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de-DE" dirty="0">
                <a:effectLst/>
                <a:latin typeface="Tahoma" pitchFamily="34" charset="0"/>
              </a:rPr>
              <a:t>Quelle: </a:t>
            </a:r>
            <a:r>
              <a:rPr lang="de-DE" dirty="0" smtClean="0">
                <a:effectLst/>
                <a:latin typeface="Tahoma" pitchFamily="34" charset="0"/>
              </a:rPr>
              <a:t/>
            </a:r>
            <a:br>
              <a:rPr lang="de-DE" dirty="0" smtClean="0">
                <a:effectLst/>
                <a:latin typeface="Tahoma" pitchFamily="34" charset="0"/>
              </a:rPr>
            </a:br>
            <a:r>
              <a:rPr lang="de-DE" dirty="0" smtClean="0">
                <a:effectLst/>
                <a:latin typeface="Tahoma" pitchFamily="34" charset="0"/>
              </a:rPr>
              <a:t>Döll/</a:t>
            </a:r>
            <a:r>
              <a:rPr lang="de-DE" dirty="0" err="1" smtClean="0">
                <a:effectLst/>
                <a:latin typeface="Tahoma" pitchFamily="34" charset="0"/>
              </a:rPr>
              <a:t>Siemon</a:t>
            </a:r>
            <a:r>
              <a:rPr lang="de-DE" dirty="0" smtClean="0">
                <a:effectLst/>
                <a:latin typeface="Tahoma" pitchFamily="34" charset="0"/>
              </a:rPr>
              <a:t>/Roth </a:t>
            </a:r>
            <a:r>
              <a:rPr lang="de-DE" dirty="0">
                <a:effectLst/>
                <a:latin typeface="Tahoma" pitchFamily="34" charset="0"/>
              </a:rPr>
              <a:t>(2009)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14848" y="1441178"/>
            <a:ext cx="247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>
                <a:effectLst/>
                <a:latin typeface="Tahoma" pitchFamily="34" charset="0"/>
              </a:rPr>
              <a:t>Sprachkompetenz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267148" y="2233340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427736" y="223334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28886" y="2730228"/>
            <a:ext cx="1266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effectLst/>
                <a:latin typeface="Tahoma" pitchFamily="34" charset="0"/>
              </a:rPr>
              <a:t>Pragmatik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22873" y="2736578"/>
            <a:ext cx="1668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effectLst/>
                <a:latin typeface="Tahoma" pitchFamily="34" charset="0"/>
              </a:rPr>
              <a:t>Morphosyntax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15261" y="273657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effectLst/>
                <a:latin typeface="Tahoma" pitchFamily="34" charset="0"/>
              </a:rPr>
              <a:t>Lexikon 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23136" y="2233340"/>
            <a:ext cx="8651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82823" y="3096940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81186" y="3617640"/>
            <a:ext cx="13350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effectLst/>
                <a:latin typeface="Tahoma" pitchFamily="34" charset="0"/>
              </a:rPr>
              <a:t>Aufgaben-</a:t>
            </a:r>
          </a:p>
          <a:p>
            <a:r>
              <a:rPr lang="de-DE" sz="1600">
                <a:effectLst/>
                <a:latin typeface="Tahoma" pitchFamily="34" charset="0"/>
              </a:rPr>
              <a:t>bewältigung 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835348" y="3096940"/>
            <a:ext cx="5032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906786" y="3600178"/>
            <a:ext cx="1944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>
                <a:effectLst/>
                <a:latin typeface="Tahoma" pitchFamily="34" charset="0"/>
              </a:rPr>
              <a:t>Kommunikative </a:t>
            </a:r>
          </a:p>
          <a:p>
            <a:r>
              <a:rPr lang="de-DE" sz="1600">
                <a:effectLst/>
                <a:latin typeface="Tahoma" pitchFamily="34" charset="0"/>
              </a:rPr>
              <a:t>Kompetenz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898723" y="424946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51023" y="4566965"/>
            <a:ext cx="159861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effectLst/>
                <a:latin typeface="Tahoma" pitchFamily="34" charset="0"/>
              </a:rPr>
              <a:t>Orientierung</a:t>
            </a:r>
          </a:p>
          <a:p>
            <a:r>
              <a:rPr lang="de-DE" sz="1600">
                <a:effectLst/>
                <a:latin typeface="Tahoma" pitchFamily="34" charset="0"/>
              </a:rPr>
              <a:t>in der Bildfolge</a:t>
            </a:r>
            <a:r>
              <a:rPr lang="de-DE" sz="180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554486" y="424946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979811" y="4566965"/>
            <a:ext cx="1200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effectLst/>
                <a:latin typeface="Tahoma" pitchFamily="34" charset="0"/>
              </a:rPr>
              <a:t>Sprachliche</a:t>
            </a:r>
          </a:p>
          <a:p>
            <a:r>
              <a:rPr lang="de-DE" sz="1600">
                <a:effectLst/>
                <a:latin typeface="Tahoma" pitchFamily="34" charset="0"/>
              </a:rPr>
              <a:t>Strategien 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2554486" y="518450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906786" y="5497240"/>
            <a:ext cx="155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effectLst/>
                <a:latin typeface="Tahoma" pitchFamily="34" charset="0"/>
              </a:rPr>
              <a:t>Code Switching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554486" y="590522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903611" y="6289403"/>
            <a:ext cx="1938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effectLst/>
                <a:latin typeface="Tahoma" pitchFamily="34" charset="0"/>
              </a:rPr>
              <a:t>Gesprächsverhalten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427736" y="323981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780036" y="3608115"/>
            <a:ext cx="194468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>
                <a:effectLst/>
                <a:latin typeface="Tahoma" pitchFamily="34" charset="0"/>
              </a:rPr>
              <a:t>    </a:t>
            </a:r>
            <a:r>
              <a:rPr lang="de-DE" sz="1600">
                <a:effectLst/>
                <a:latin typeface="Tahoma" pitchFamily="34" charset="0"/>
              </a:rPr>
              <a:t>Verben </a:t>
            </a:r>
          </a:p>
          <a:p>
            <a:r>
              <a:rPr lang="de-DE" sz="1600">
                <a:effectLst/>
                <a:latin typeface="Tahoma" pitchFamily="34" charset="0"/>
              </a:rPr>
              <a:t>Formen/Stellung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4427736" y="424946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780036" y="4536803"/>
            <a:ext cx="1800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>
                <a:effectLst/>
                <a:latin typeface="Tahoma" pitchFamily="34" charset="0"/>
              </a:rPr>
              <a:t>Übergangs-phänomene</a:t>
            </a: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427736" y="518450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807023" y="5490890"/>
            <a:ext cx="1784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effectLst/>
                <a:latin typeface="Tahoma" pitchFamily="34" charset="0"/>
              </a:rPr>
              <a:t>Satzverbindungen</a:t>
            </a:r>
          </a:p>
          <a:p>
            <a:r>
              <a:rPr lang="de-DE" sz="1600">
                <a:effectLst/>
                <a:latin typeface="Tahoma" pitchFamily="34" charset="0"/>
              </a:rPr>
              <a:t>(types)</a:t>
            </a:r>
          </a:p>
        </p:txBody>
      </p:sp>
      <p:pic>
        <p:nvPicPr>
          <p:cNvPr id="31" name="Picture 29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t="46794" r="43077" b="38170"/>
          <a:stretch>
            <a:fillRect/>
          </a:stretch>
        </p:blipFill>
        <p:spPr>
          <a:xfrm>
            <a:off x="5796161" y="3384278"/>
            <a:ext cx="2808287" cy="2160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4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Tests 5-7 Jahre: </a:t>
            </a:r>
            <a:r>
              <a:rPr lang="de-DE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Freitest</a:t>
            </a:r>
            <a:endParaRPr lang="de-DE" sz="28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091877"/>
            <a:ext cx="4038600" cy="514543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609600" indent="-609600">
              <a:buFontTx/>
              <a:buAutoNum type="arabicPlain"/>
            </a:pPr>
            <a:endParaRPr lang="de-DE" sz="2400" dirty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Vierteilig</a:t>
            </a:r>
          </a:p>
          <a:p>
            <a:pPr marL="609600" indent="-609600">
              <a:buFontTx/>
              <a:buAutoNum type="arabicPlain"/>
            </a:pP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Alltägliches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Sprachverstehen</a:t>
            </a:r>
          </a:p>
          <a:p>
            <a:pPr marL="609600" indent="-609600">
              <a:buFontTx/>
              <a:buAutoNum type="arabicPlain"/>
            </a:pPr>
            <a:endParaRPr lang="de-DE" sz="2400" dirty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  <a:p>
            <a:pPr marL="609600" indent="-609600">
              <a:buFontTx/>
              <a:buAutoNum type="arabicPlain"/>
            </a:pP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Literalität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, Fiktion, Wortschatz</a:t>
            </a:r>
          </a:p>
          <a:p>
            <a:pPr marL="609600" indent="-609600">
              <a:buFontTx/>
              <a:buAutoNum type="arabicPlain"/>
            </a:pPr>
            <a:endParaRPr lang="de-DE" sz="2400" dirty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  <a:p>
            <a:pPr marL="609600" indent="-609600">
              <a:buFontTx/>
              <a:buAutoNum type="arabicPlain"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Präpositionen </a:t>
            </a:r>
          </a:p>
          <a:p>
            <a:pPr marL="609600" indent="-609600">
              <a:buFontTx/>
              <a:buAutoNum type="arabicPlain"/>
            </a:pPr>
            <a:endParaRPr lang="de-DE" sz="2400" dirty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  <a:p>
            <a:pPr marL="609600" indent="-609600">
              <a:buFontTx/>
              <a:buAutoNum type="arabicPlain"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Nachsprechübung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3175">
            <a:off x="4267788" y="2146410"/>
            <a:ext cx="5332708" cy="3626871"/>
          </a:xfrm>
        </p:spPr>
      </p:pic>
    </p:spTree>
    <p:extLst>
      <p:ext uri="{BB962C8B-B14F-4D97-AF65-F5344CB8AC3E}">
        <p14:creationId xmlns:p14="http://schemas.microsoft.com/office/powerpoint/2010/main" val="38903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Ingelore Oomen-Welke                  Päd. Hochschule Freiburg                                                                                                              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400" b="1" dirty="0" err="1" smtClean="0">
                <a:solidFill>
                  <a:srgbClr val="7030A0"/>
                </a:solidFill>
                <a:latin typeface="+mn-lt"/>
              </a:rPr>
              <a:t>Testteil</a:t>
            </a:r>
            <a:r>
              <a:rPr lang="de-DE" sz="2400" b="1" dirty="0" smtClean="0">
                <a:solidFill>
                  <a:srgbClr val="7030A0"/>
                </a:solidFill>
                <a:latin typeface="+mn-lt"/>
              </a:rPr>
              <a:t> 2: Literarisches Verstehen, Wortschatz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600" dirty="0" smtClean="0"/>
              <a:t>				 </a:t>
            </a:r>
            <a:r>
              <a:rPr lang="de-DE" sz="1600" b="1" i="1" dirty="0" smtClean="0">
                <a:solidFill>
                  <a:schemeClr val="tx2">
                    <a:lumMod val="75000"/>
                  </a:schemeClr>
                </a:solidFill>
              </a:rPr>
              <a:t>Guten Tag, lieber Wal</a:t>
            </a: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				 von Achim </a:t>
            </a:r>
            <a:r>
              <a:rPr lang="de-DE" sz="1600" b="1" dirty="0" err="1" smtClean="0">
                <a:solidFill>
                  <a:schemeClr val="tx2">
                    <a:lumMod val="75000"/>
                  </a:schemeClr>
                </a:solidFill>
              </a:rPr>
              <a:t>Bröger</a:t>
            </a: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				 (&amp; Gisela </a:t>
            </a:r>
            <a:r>
              <a:rPr lang="de-DE" sz="1600" b="1" dirty="0" err="1" smtClean="0">
                <a:solidFill>
                  <a:schemeClr val="tx2">
                    <a:lumMod val="75000"/>
                  </a:schemeClr>
                </a:solidFill>
              </a:rPr>
              <a:t>Kalow</a:t>
            </a: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				 Stuttgart: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				 </a:t>
            </a:r>
            <a:r>
              <a:rPr lang="de-DE" sz="1600" b="1" dirty="0" err="1" smtClean="0">
                <a:solidFill>
                  <a:schemeClr val="tx2">
                    <a:lumMod val="75000"/>
                  </a:schemeClr>
                </a:solidFill>
              </a:rPr>
              <a:t>Thienemann</a:t>
            </a: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 1974.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1600" dirty="0" smtClean="0">
              <a:solidFill>
                <a:srgbClr val="80008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1600" dirty="0" smtClean="0">
              <a:solidFill>
                <a:srgbClr val="80008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1400" dirty="0" smtClean="0">
              <a:latin typeface="Eras Demi ITC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1400" dirty="0" smtClean="0">
              <a:latin typeface="Eras Demi ITC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1400" dirty="0" smtClean="0">
              <a:latin typeface="Eras Demi ITC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400" dirty="0">
                <a:latin typeface="Eras Demi ITC" pitchFamily="34" charset="0"/>
                <a:sym typeface="Wingdings" pitchFamily="2" charset="2"/>
              </a:rPr>
              <a:t>	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  <a:sym typeface="Wingdings" pitchFamily="2" charset="2"/>
              </a:rPr>
              <a:t>Der Fischer Heinrich</a:t>
            </a:r>
            <a:endParaRPr lang="de-DE" sz="1800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Heinrich war Fischer. Er wohnte am </a:t>
            </a:r>
            <a:r>
              <a:rPr lang="de-DE" sz="1800" u="sng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Fluss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und hatte ein Boot. Abends saß er auf der </a:t>
            </a:r>
            <a:r>
              <a:rPr lang="de-DE" sz="1800" u="sng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Bank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vor dem Haus.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Eines Tages sagte er zu seiner Frau: „Ich möchte gern das </a:t>
            </a:r>
            <a:r>
              <a:rPr lang="de-DE" sz="1800" u="sng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Meer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sehen.“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„Fahr, wenn es dir Spaß macht“, sagte sie. „Aber bleib nicht zu </a:t>
            </a:r>
            <a:r>
              <a:rPr lang="de-DE" sz="1800" u="sng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lange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. Ich sitze nämlich gern mit </a:t>
            </a:r>
            <a:r>
              <a:rPr lang="de-DE" sz="1800" u="sng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dir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auf unserer Bank.“ Sie standen auf und packten für die Fahrt zum Meer. Etwas zum Essen, zum </a:t>
            </a:r>
            <a:r>
              <a:rPr lang="de-DE" sz="1800" u="sng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Trinken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und zum Anziehen kam in Heinrichs Boot. Dazu eine Decke, ein </a:t>
            </a:r>
            <a:r>
              <a:rPr lang="de-DE" sz="1800" u="sng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Kissen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und eine Laterne. Die Mütze und die Streichhölzer durfte er nicht </a:t>
            </a:r>
            <a:r>
              <a:rPr lang="de-DE" sz="1800" u="sng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vergessen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. Dann fuhr er </a:t>
            </a:r>
            <a:r>
              <a:rPr lang="de-DE" sz="1800" u="sng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los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in seinem Boot. Seine Frau stand noch lange am Fluss und </a:t>
            </a:r>
            <a:r>
              <a:rPr lang="de-DE" sz="1800" u="sng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winkte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.</a:t>
            </a:r>
          </a:p>
        </p:txBody>
      </p:sp>
      <p:pic>
        <p:nvPicPr>
          <p:cNvPr id="37893" name="Picture 4" descr="Wa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03325"/>
            <a:ext cx="237966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Wa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233488"/>
            <a:ext cx="29559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6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8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Tests 5-7 Jahre: </a:t>
            </a:r>
            <a:r>
              <a:rPr lang="de-DE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Freitest</a:t>
            </a:r>
            <a:endParaRPr lang="de-DE" sz="28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091877"/>
            <a:ext cx="4038600" cy="514543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609600" indent="-609600">
              <a:buFontTx/>
              <a:buAutoNum type="arabicPlain"/>
            </a:pPr>
            <a:endParaRPr lang="de-DE" sz="2400" dirty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Vierteilig</a:t>
            </a:r>
          </a:p>
          <a:p>
            <a:pPr marL="609600" indent="-609600">
              <a:buFontTx/>
              <a:buAutoNum type="arabicPlain"/>
            </a:pP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Alltägliches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Sprachverstehen</a:t>
            </a:r>
          </a:p>
          <a:p>
            <a:pPr marL="609600" indent="-609600">
              <a:buFontTx/>
              <a:buAutoNum type="arabicPlain"/>
            </a:pPr>
            <a:endParaRPr lang="de-DE" sz="2400" dirty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  <a:p>
            <a:pPr marL="609600" indent="-609600">
              <a:buFontTx/>
              <a:buAutoNum type="arabicPlain"/>
            </a:pP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Literalität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, Fiktion, Wortschatz</a:t>
            </a:r>
          </a:p>
          <a:p>
            <a:pPr marL="609600" indent="-609600">
              <a:buFontTx/>
              <a:buAutoNum type="arabicPlain"/>
            </a:pPr>
            <a:endParaRPr lang="de-DE" sz="2400" dirty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  <a:p>
            <a:pPr marL="609600" indent="-609600">
              <a:buFontTx/>
              <a:buAutoNum type="arabicPlain"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Präpositionen </a:t>
            </a:r>
          </a:p>
          <a:p>
            <a:pPr marL="609600" indent="-609600">
              <a:buFontTx/>
              <a:buAutoNum type="arabicPlain"/>
            </a:pPr>
            <a:endParaRPr lang="de-DE" sz="2400" dirty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  <a:p>
            <a:pPr marL="609600" indent="-609600">
              <a:buFontTx/>
              <a:buAutoNum type="arabicPlain"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Nachsprechübung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3175">
            <a:off x="4267788" y="2146410"/>
            <a:ext cx="5332708" cy="3626871"/>
          </a:xfrm>
        </p:spPr>
      </p:pic>
    </p:spTree>
    <p:extLst>
      <p:ext uri="{BB962C8B-B14F-4D97-AF65-F5344CB8AC3E}">
        <p14:creationId xmlns:p14="http://schemas.microsoft.com/office/powerpoint/2010/main" val="31794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C-Test </a:t>
            </a:r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ab Klasse ¾ (Baur &amp; </a:t>
            </a:r>
            <a:r>
              <a:rPr lang="de-DE" sz="2800" dirty="0" err="1" smtClean="0">
                <a:solidFill>
                  <a:srgbClr val="0000FF"/>
                </a:solidFill>
                <a:latin typeface="Forte" pitchFamily="66" charset="0"/>
              </a:rPr>
              <a:t>Spettmann</a:t>
            </a:r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 </a:t>
            </a:r>
            <a:r>
              <a:rPr lang="de-DE" sz="2800" baseline="30000" dirty="0" smtClean="0">
                <a:solidFill>
                  <a:srgbClr val="0000FF"/>
                </a:solidFill>
                <a:latin typeface="Forte" pitchFamily="66" charset="0"/>
              </a:rPr>
              <a:t>2</a:t>
            </a:r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2010)</a:t>
            </a:r>
            <a:endParaRPr lang="de-DE" sz="2800" dirty="0">
              <a:solidFill>
                <a:srgbClr val="0000FF"/>
              </a:solidFill>
              <a:latin typeface="Forte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800" b="1" dirty="0">
                <a:solidFill>
                  <a:schemeClr val="tx2">
                    <a:lumMod val="75000"/>
                  </a:schemeClr>
                </a:solidFill>
              </a:rPr>
              <a:t>Hobby</a:t>
            </a:r>
          </a:p>
          <a:p>
            <a:pPr marL="0" indent="0">
              <a:buNone/>
            </a:pPr>
            <a:r>
              <a:rPr lang="de-DE" sz="3800" dirty="0">
                <a:solidFill>
                  <a:schemeClr val="tx2">
                    <a:lumMod val="75000"/>
                  </a:schemeClr>
                </a:solidFill>
              </a:rPr>
              <a:t>Viele Kinder gehen nachmittags in eine Gruppe, zu einem Verein oder einem Kurs. Claudia lernt seit ei___________  Jahr Gitarre. S________  geht zur </a:t>
            </a:r>
            <a:r>
              <a:rPr lang="de-DE" sz="3800" dirty="0" err="1">
                <a:solidFill>
                  <a:schemeClr val="tx2">
                    <a:lumMod val="75000"/>
                  </a:schemeClr>
                </a:solidFill>
              </a:rPr>
              <a:t>Musiksch</a:t>
            </a:r>
            <a:r>
              <a:rPr lang="de-DE" sz="3800" dirty="0">
                <a:solidFill>
                  <a:schemeClr val="tx2">
                    <a:lumMod val="75000"/>
                  </a:schemeClr>
                </a:solidFill>
              </a:rPr>
              <a:t>___________  und zu Ha___________  muss sie je___________  Tag eine </a:t>
            </a:r>
            <a:r>
              <a:rPr lang="de-DE" sz="3800" dirty="0" err="1">
                <a:solidFill>
                  <a:schemeClr val="tx2">
                    <a:lumMod val="75000"/>
                  </a:schemeClr>
                </a:solidFill>
              </a:rPr>
              <a:t>Stu</a:t>
            </a:r>
            <a:r>
              <a:rPr lang="de-DE" sz="3800" dirty="0">
                <a:solidFill>
                  <a:schemeClr val="tx2">
                    <a:lumMod val="75000"/>
                  </a:schemeClr>
                </a:solidFill>
              </a:rPr>
              <a:t>___________  üben. Danach t________  ihr manchmal d________  Finger weh. D________  Gitarrenlehrer achtet se________  auf die </a:t>
            </a:r>
            <a:r>
              <a:rPr lang="de-DE" sz="3800" dirty="0" err="1">
                <a:solidFill>
                  <a:schemeClr val="tx2">
                    <a:lumMod val="75000"/>
                  </a:schemeClr>
                </a:solidFill>
              </a:rPr>
              <a:t>rich</a:t>
            </a:r>
            <a:r>
              <a:rPr lang="de-DE" sz="3800" dirty="0">
                <a:solidFill>
                  <a:schemeClr val="tx2">
                    <a:lumMod val="75000"/>
                  </a:schemeClr>
                </a:solidFill>
              </a:rPr>
              <a:t>___________  Haltung. Außerdem </a:t>
            </a:r>
            <a:r>
              <a:rPr lang="de-DE" sz="3800" dirty="0" err="1">
                <a:solidFill>
                  <a:schemeClr val="tx2">
                    <a:lumMod val="75000"/>
                  </a:schemeClr>
                </a:solidFill>
              </a:rPr>
              <a:t>mu</a:t>
            </a:r>
            <a:r>
              <a:rPr lang="de-DE" sz="3800" dirty="0">
                <a:solidFill>
                  <a:schemeClr val="tx2">
                    <a:lumMod val="75000"/>
                  </a:schemeClr>
                </a:solidFill>
              </a:rPr>
              <a:t>________  Claudia die ganzen </a:t>
            </a:r>
            <a:r>
              <a:rPr lang="de-DE" sz="3800" dirty="0" err="1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de-DE" sz="3800" dirty="0">
                <a:solidFill>
                  <a:schemeClr val="tx2">
                    <a:lumMod val="75000"/>
                  </a:schemeClr>
                </a:solidFill>
              </a:rPr>
              <a:t>___________  gut können u________  sehr geduldig se________ .  Heute hat Claudia </a:t>
            </a:r>
            <a:r>
              <a:rPr lang="de-DE" sz="3800" dirty="0" err="1">
                <a:solidFill>
                  <a:schemeClr val="tx2">
                    <a:lumMod val="75000"/>
                  </a:schemeClr>
                </a:solidFill>
              </a:rPr>
              <a:t>lan</a:t>
            </a:r>
            <a:r>
              <a:rPr lang="de-DE" sz="3800" dirty="0">
                <a:solidFill>
                  <a:schemeClr val="tx2">
                    <a:lumMod val="75000"/>
                  </a:schemeClr>
                </a:solidFill>
              </a:rPr>
              <a:t>________  geübt und </a:t>
            </a:r>
            <a:r>
              <a:rPr lang="de-DE" sz="3800" dirty="0" err="1">
                <a:solidFill>
                  <a:schemeClr val="tx2">
                    <a:lumMod val="75000"/>
                  </a:schemeClr>
                </a:solidFill>
              </a:rPr>
              <a:t>kon</a:t>
            </a:r>
            <a:r>
              <a:rPr lang="de-DE" sz="3800" dirty="0">
                <a:solidFill>
                  <a:schemeClr val="tx2">
                    <a:lumMod val="75000"/>
                  </a:schemeClr>
                </a:solidFill>
              </a:rPr>
              <a:t>___________  ein wirklich </a:t>
            </a:r>
            <a:r>
              <a:rPr lang="de-DE" sz="3800" dirty="0" err="1">
                <a:solidFill>
                  <a:schemeClr val="tx2">
                    <a:lumMod val="75000"/>
                  </a:schemeClr>
                </a:solidFill>
              </a:rPr>
              <a:t>schwi</a:t>
            </a:r>
            <a:r>
              <a:rPr lang="de-DE" sz="3800" dirty="0">
                <a:solidFill>
                  <a:schemeClr val="tx2">
                    <a:lumMod val="75000"/>
                  </a:schemeClr>
                </a:solidFill>
              </a:rPr>
              <a:t>___________  Stück am En________  fehlerfrei spielen. I________  Gitarrenlehrer hat sie dafür sehr gelobt. Claudia ist immer sehr stolz, wenn sie gelobt wird</a:t>
            </a:r>
            <a:r>
              <a:rPr lang="de-DE" sz="3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900" dirty="0">
                <a:solidFill>
                  <a:schemeClr val="tx2">
                    <a:lumMod val="75000"/>
                  </a:schemeClr>
                </a:solidFill>
              </a:rPr>
              <a:t>Beispiel für einen Teiltest eines allgemeinsprachlichen C-Tests 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</a:rPr>
              <a:t>für </a:t>
            </a:r>
            <a:r>
              <a:rPr lang="de-DE" sz="2900" dirty="0">
                <a:solidFill>
                  <a:schemeClr val="tx2">
                    <a:lumMod val="75000"/>
                  </a:schemeClr>
                </a:solidFill>
              </a:rPr>
              <a:t>die Klassenstufe 5</a:t>
            </a:r>
          </a:p>
        </p:txBody>
      </p:sp>
    </p:spTree>
    <p:extLst>
      <p:ext uri="{BB962C8B-B14F-4D97-AF65-F5344CB8AC3E}">
        <p14:creationId xmlns:p14="http://schemas.microsoft.com/office/powerpoint/2010/main" val="272659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100" b="1" dirty="0">
                <a:solidFill>
                  <a:schemeClr val="accent1">
                    <a:lumMod val="75000"/>
                  </a:schemeClr>
                </a:solidFill>
              </a:rPr>
              <a:t>Der erste Mensch auf dem Mond</a:t>
            </a:r>
            <a:endParaRPr lang="de-DE" sz="31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Am 21. Juli 1969 betrat der erste Mensch den Mond. Es war d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de-DE" sz="3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Amerikaner Neil Armstrong. Und </a:t>
            </a:r>
            <a:r>
              <a:rPr lang="de-DE" sz="3100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e-DE" sz="3100" b="1" dirty="0" err="1">
                <a:solidFill>
                  <a:schemeClr val="accent1">
                    <a:lumMod val="75000"/>
                  </a:schemeClr>
                </a:solidFill>
              </a:rPr>
              <a:t>_</a:t>
            </a:r>
            <a:r>
              <a:rPr lang="de-DE" sz="3100" b="1" u="sng" dirty="0" err="1">
                <a:solidFill>
                  <a:schemeClr val="accent1">
                    <a:lumMod val="75000"/>
                  </a:schemeClr>
                </a:solidFill>
              </a:rPr>
              <a:t>ie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sagte damals: „</a:t>
            </a:r>
            <a:r>
              <a:rPr lang="de-DE" sz="3100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de-DE" sz="3100" b="1" dirty="0" err="1">
                <a:solidFill>
                  <a:schemeClr val="accent1">
                    <a:lumMod val="75000"/>
                  </a:schemeClr>
                </a:solidFill>
              </a:rPr>
              <a:t>_</a:t>
            </a:r>
            <a:r>
              <a:rPr lang="de-DE" sz="3100" b="1" u="sng" dirty="0" err="1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ist ein </a:t>
            </a:r>
            <a:r>
              <a:rPr lang="de-DE" sz="3100" dirty="0" err="1">
                <a:solidFill>
                  <a:schemeClr val="accent1">
                    <a:lumMod val="75000"/>
                  </a:schemeClr>
                </a:solidFill>
              </a:rPr>
              <a:t>kle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 err="1">
                <a:solidFill>
                  <a:schemeClr val="accent1">
                    <a:lumMod val="75000"/>
                  </a:schemeClr>
                </a:solidFill>
              </a:rPr>
              <a:t>ines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Schritt für ei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Menschen, aber e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großer Schritt f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 err="1">
                <a:solidFill>
                  <a:schemeClr val="accent1">
                    <a:lumMod val="75000"/>
                  </a:schemeClr>
                </a:solidFill>
              </a:rPr>
              <a:t>ür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die Menschheit.“ A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dem Mond </a:t>
            </a:r>
            <a:r>
              <a:rPr lang="de-DE" sz="3100" dirty="0" err="1">
                <a:solidFill>
                  <a:schemeClr val="accent1">
                    <a:lumMod val="75000"/>
                  </a:schemeClr>
                </a:solidFill>
              </a:rPr>
              <a:t>gi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 err="1">
                <a:solidFill>
                  <a:schemeClr val="accent1">
                    <a:lumMod val="75000"/>
                  </a:schemeClr>
                </a:solidFill>
              </a:rPr>
              <a:t>ebt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es keinen Re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>
                <a:solidFill>
                  <a:schemeClr val="accent1">
                    <a:lumMod val="75000"/>
                  </a:schemeClr>
                </a:solidFill>
              </a:rPr>
              <a:t>gen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und keinen </a:t>
            </a:r>
            <a:r>
              <a:rPr lang="de-DE" sz="3100" dirty="0" err="1">
                <a:solidFill>
                  <a:schemeClr val="accent1">
                    <a:lumMod val="75000"/>
                  </a:schemeClr>
                </a:solidFill>
              </a:rPr>
              <a:t>Wi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 err="1">
                <a:solidFill>
                  <a:schemeClr val="accent1">
                    <a:lumMod val="75000"/>
                  </a:schemeClr>
                </a:solidFill>
              </a:rPr>
              <a:t>nt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.  Deshalb wird m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 err="1">
                <a:solidFill>
                  <a:schemeClr val="accent1">
                    <a:lumMod val="75000"/>
                  </a:schemeClr>
                </a:solidFill>
              </a:rPr>
              <a:t>ann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seine Schuhabdrücke </a:t>
            </a:r>
            <a:r>
              <a:rPr lang="de-DE" sz="3100" dirty="0" err="1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de-DE" sz="3100" b="1" u="sng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in Tausenden v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 err="1">
                <a:solidFill>
                  <a:schemeClr val="accent1">
                    <a:lumMod val="75000"/>
                  </a:schemeClr>
                </a:solidFill>
              </a:rPr>
              <a:t>ielen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Jahren sehen </a:t>
            </a:r>
            <a:r>
              <a:rPr lang="de-DE" sz="3100" dirty="0" err="1">
                <a:solidFill>
                  <a:schemeClr val="accent1">
                    <a:lumMod val="75000"/>
                  </a:schemeClr>
                </a:solidFill>
              </a:rPr>
              <a:t>kön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. Seit 1969 haben vi</a:t>
            </a:r>
            <a:r>
              <a:rPr lang="de-DE" sz="3100" b="1" u="sng" dirty="0">
                <a:solidFill>
                  <a:schemeClr val="accent1">
                    <a:lumMod val="75000"/>
                  </a:schemeClr>
                </a:solidFill>
              </a:rPr>
              <a:t> er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weitere Mondlandungen </a:t>
            </a:r>
            <a:r>
              <a:rPr lang="de-DE" sz="3100" dirty="0" err="1">
                <a:solidFill>
                  <a:schemeClr val="accent1">
                    <a:lumMod val="75000"/>
                  </a:schemeClr>
                </a:solidFill>
              </a:rPr>
              <a:t>stattgef</a:t>
            </a:r>
            <a:r>
              <a:rPr lang="de-DE" sz="3100" b="1" u="sng" dirty="0" err="1">
                <a:solidFill>
                  <a:schemeClr val="accent1">
                    <a:lumMod val="75000"/>
                  </a:schemeClr>
                </a:solidFill>
              </a:rPr>
              <a:t>_anden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.  Astronauten haben  </a:t>
            </a:r>
            <a:r>
              <a:rPr lang="de-DE" sz="3100" dirty="0" err="1">
                <a:solidFill>
                  <a:schemeClr val="accent1">
                    <a:lumMod val="75000"/>
                  </a:schemeClr>
                </a:solidFill>
              </a:rPr>
              <a:t>verschi</a:t>
            </a:r>
            <a:r>
              <a:rPr lang="de-DE" sz="3100" b="1" u="sng" dirty="0">
                <a:solidFill>
                  <a:schemeClr val="accent1">
                    <a:lumMod val="75000"/>
                  </a:schemeClr>
                </a:solidFill>
              </a:rPr>
              <a:t> denen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Gesteine gesammelt. S</a:t>
            </a:r>
            <a:r>
              <a:rPr lang="de-DE" sz="31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 err="1">
                <a:solidFill>
                  <a:schemeClr val="accent1">
                    <a:lumMod val="75000"/>
                  </a:schemeClr>
                </a:solidFill>
              </a:rPr>
              <a:t>ie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sind sogar üb</a:t>
            </a:r>
            <a:r>
              <a:rPr lang="de-DE" sz="3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100" b="1" u="sng" dirty="0" err="1">
                <a:solidFill>
                  <a:schemeClr val="accent1">
                    <a:lumMod val="75000"/>
                  </a:schemeClr>
                </a:solidFill>
              </a:rPr>
              <a:t>ber</a:t>
            </a:r>
            <a:r>
              <a:rPr lang="de-DE" sz="3100" dirty="0">
                <a:solidFill>
                  <a:schemeClr val="accent1">
                    <a:lumMod val="75000"/>
                  </a:schemeClr>
                </a:solidFill>
              </a:rPr>
              <a:t>  30 km mit einem Mondauto gefahren. Deshalb gibt es nun auch Autospuren auf dem Mond.</a:t>
            </a:r>
          </a:p>
          <a:p>
            <a:pPr marL="0" indent="0" algn="r">
              <a:buNone/>
            </a:pPr>
            <a:r>
              <a:rPr lang="de-DE" sz="2600" dirty="0" smtClean="0"/>
              <a:t>Beispiel </a:t>
            </a:r>
            <a:r>
              <a:rPr lang="de-DE" sz="2600" dirty="0"/>
              <a:t>für einen bearbeiteten Teiltest.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9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Forte" pitchFamily="66" charset="0"/>
              </a:rPr>
              <a:t>N</a:t>
            </a:r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ach C-Test „Auf dem Mond“</a:t>
            </a:r>
            <a:endParaRPr lang="de-DE" sz="2800" dirty="0">
              <a:solidFill>
                <a:srgbClr val="0000FF"/>
              </a:solidFill>
              <a:latin typeface="Forte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2689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Gelöst:</a:t>
            </a:r>
          </a:p>
          <a:p>
            <a:r>
              <a:rPr lang="de-DE" dirty="0" smtClean="0"/>
              <a:t>D</a:t>
            </a:r>
            <a:r>
              <a:rPr lang="de-DE" u="sng" dirty="0" smtClean="0"/>
              <a:t>er</a:t>
            </a:r>
            <a:r>
              <a:rPr lang="de-DE" dirty="0" smtClean="0"/>
              <a:t> Amerikaner</a:t>
            </a:r>
          </a:p>
          <a:p>
            <a:r>
              <a:rPr lang="de-DE" dirty="0" smtClean="0"/>
              <a:t>Di</a:t>
            </a:r>
            <a:r>
              <a:rPr lang="de-DE" u="sng" dirty="0" smtClean="0"/>
              <a:t>es</a:t>
            </a:r>
          </a:p>
          <a:p>
            <a:r>
              <a:rPr lang="de-DE" dirty="0"/>
              <a:t>e</a:t>
            </a:r>
            <a:r>
              <a:rPr lang="de-DE" u="sng" dirty="0" smtClean="0"/>
              <a:t>in</a:t>
            </a:r>
            <a:r>
              <a:rPr lang="de-DE" dirty="0" smtClean="0"/>
              <a:t> großer Schritt</a:t>
            </a:r>
          </a:p>
          <a:p>
            <a:r>
              <a:rPr lang="de-DE" dirty="0"/>
              <a:t>f</a:t>
            </a:r>
            <a:r>
              <a:rPr lang="de-DE" u="sng" dirty="0" smtClean="0"/>
              <a:t>ür</a:t>
            </a:r>
          </a:p>
          <a:p>
            <a:r>
              <a:rPr lang="de-DE" dirty="0" smtClean="0"/>
              <a:t>Re</a:t>
            </a:r>
            <a:r>
              <a:rPr lang="de-DE" u="sng" dirty="0" smtClean="0"/>
              <a:t>gen</a:t>
            </a:r>
          </a:p>
          <a:p>
            <a:r>
              <a:rPr lang="de-DE" dirty="0"/>
              <a:t>v</a:t>
            </a:r>
            <a:r>
              <a:rPr lang="de-DE" u="sng" dirty="0" smtClean="0"/>
              <a:t>ielen</a:t>
            </a:r>
          </a:p>
          <a:p>
            <a:r>
              <a:rPr lang="de-DE" dirty="0"/>
              <a:t>v</a:t>
            </a:r>
            <a:r>
              <a:rPr lang="de-DE" u="sng" dirty="0" smtClean="0"/>
              <a:t>ier</a:t>
            </a:r>
          </a:p>
          <a:p>
            <a:r>
              <a:rPr lang="de-DE" dirty="0" smtClean="0"/>
              <a:t>S</a:t>
            </a:r>
            <a:r>
              <a:rPr lang="de-DE" u="sng" dirty="0" smtClean="0"/>
              <a:t>ie</a:t>
            </a:r>
            <a:r>
              <a:rPr lang="de-DE" dirty="0" smtClean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Nicht korrekt gelöst:</a:t>
            </a:r>
          </a:p>
          <a:p>
            <a:r>
              <a:rPr lang="de-DE" dirty="0" err="1" smtClean="0"/>
              <a:t>Win</a:t>
            </a:r>
            <a:r>
              <a:rPr lang="de-DE" u="sng" dirty="0" err="1" smtClean="0"/>
              <a:t>t</a:t>
            </a:r>
            <a:endParaRPr lang="de-DE" u="sng" dirty="0"/>
          </a:p>
          <a:p>
            <a:r>
              <a:rPr lang="de-DE" dirty="0" smtClean="0"/>
              <a:t>der </a:t>
            </a:r>
            <a:r>
              <a:rPr lang="de-DE" dirty="0"/>
              <a:t>Amerikaner – </a:t>
            </a:r>
            <a:r>
              <a:rPr lang="de-DE" u="sng" dirty="0"/>
              <a:t>die</a:t>
            </a:r>
            <a:r>
              <a:rPr lang="de-DE" dirty="0"/>
              <a:t> sagte…</a:t>
            </a:r>
          </a:p>
          <a:p>
            <a:r>
              <a:rPr lang="de-DE" dirty="0"/>
              <a:t>ein kleine</a:t>
            </a:r>
            <a:r>
              <a:rPr lang="de-DE" u="sng" dirty="0"/>
              <a:t>s</a:t>
            </a:r>
            <a:r>
              <a:rPr lang="de-DE" dirty="0"/>
              <a:t> Schritt</a:t>
            </a:r>
          </a:p>
          <a:p>
            <a:r>
              <a:rPr lang="de-DE" dirty="0"/>
              <a:t>für ein</a:t>
            </a:r>
            <a:r>
              <a:rPr lang="de-DE" u="sng" dirty="0"/>
              <a:t> </a:t>
            </a:r>
            <a:r>
              <a:rPr lang="de-DE" dirty="0"/>
              <a:t> Menschen</a:t>
            </a:r>
          </a:p>
          <a:p>
            <a:r>
              <a:rPr lang="de-DE" u="sng" dirty="0"/>
              <a:t>An</a:t>
            </a:r>
            <a:r>
              <a:rPr lang="de-DE" dirty="0"/>
              <a:t> dem Mond</a:t>
            </a:r>
          </a:p>
          <a:p>
            <a:r>
              <a:rPr lang="de-DE" dirty="0" err="1"/>
              <a:t>gi</a:t>
            </a:r>
            <a:r>
              <a:rPr lang="de-DE" u="sng" dirty="0" err="1"/>
              <a:t>e</a:t>
            </a:r>
            <a:r>
              <a:rPr lang="de-DE" dirty="0" err="1"/>
              <a:t>bt</a:t>
            </a:r>
            <a:endParaRPr lang="de-DE" dirty="0"/>
          </a:p>
          <a:p>
            <a:r>
              <a:rPr lang="de-DE" dirty="0" err="1"/>
              <a:t>ü</a:t>
            </a:r>
            <a:r>
              <a:rPr lang="de-DE" u="sng" dirty="0" err="1"/>
              <a:t>b</a:t>
            </a:r>
            <a:r>
              <a:rPr lang="de-DE" dirty="0" err="1"/>
              <a:t>ber</a:t>
            </a:r>
            <a:endParaRPr lang="de-DE" dirty="0"/>
          </a:p>
          <a:p>
            <a:r>
              <a:rPr lang="de-DE" dirty="0" err="1"/>
              <a:t>könen</a:t>
            </a:r>
            <a:endParaRPr lang="de-DE" dirty="0"/>
          </a:p>
          <a:p>
            <a:r>
              <a:rPr lang="de-DE" dirty="0" err="1"/>
              <a:t>man</a:t>
            </a:r>
            <a:r>
              <a:rPr lang="de-DE" u="sng" dirty="0" err="1"/>
              <a:t>n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err="1"/>
              <a:t>n</a:t>
            </a:r>
            <a:r>
              <a:rPr lang="de-DE" dirty="0" err="1" smtClean="0"/>
              <a:t>o</a:t>
            </a:r>
            <a:r>
              <a:rPr lang="de-DE" dirty="0" smtClean="0"/>
              <a:t>__</a:t>
            </a:r>
          </a:p>
          <a:p>
            <a:r>
              <a:rPr lang="de-DE" dirty="0" err="1"/>
              <a:t>s</a:t>
            </a:r>
            <a:r>
              <a:rPr lang="de-DE" dirty="0" err="1" smtClean="0"/>
              <a:t>tattgef</a:t>
            </a:r>
            <a:r>
              <a:rPr lang="de-DE" u="sng" dirty="0" err="1" smtClean="0"/>
              <a:t>a</a:t>
            </a:r>
            <a:r>
              <a:rPr lang="de-DE" dirty="0" err="1" smtClean="0"/>
              <a:t>nden</a:t>
            </a:r>
            <a:endParaRPr lang="de-DE" dirty="0" smtClean="0"/>
          </a:p>
          <a:p>
            <a:r>
              <a:rPr lang="de-DE" dirty="0" err="1" smtClean="0"/>
              <a:t>versch</a:t>
            </a:r>
            <a:r>
              <a:rPr lang="de-DE" u="sng" dirty="0" err="1" smtClean="0"/>
              <a:t>i</a:t>
            </a:r>
            <a:r>
              <a:rPr lang="de-DE" dirty="0" err="1" smtClean="0"/>
              <a:t>denen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44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Fehlerklassen &amp; Übungsformen</a:t>
            </a:r>
            <a:endParaRPr lang="de-DE" sz="2800" dirty="0">
              <a:solidFill>
                <a:srgbClr val="0000FF"/>
              </a:solidFill>
              <a:latin typeface="Forte" pitchFamily="66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/>
          <a:p>
            <a:r>
              <a:rPr lang="de-DE" sz="2400" dirty="0" smtClean="0">
                <a:latin typeface="Comic Sans MS" pitchFamily="66" charset="0"/>
              </a:rPr>
              <a:t>Lauttreue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dirty="0" smtClean="0"/>
              <a:t>Wortverlängerung, Wort im Kontext verwenden,</a:t>
            </a:r>
            <a:br>
              <a:rPr lang="de-DE" sz="2400" dirty="0" smtClean="0"/>
            </a:br>
            <a:r>
              <a:rPr lang="de-DE" sz="2400" dirty="0" smtClean="0"/>
              <a:t>Einzelwörter einzuprägen versuchen</a:t>
            </a:r>
          </a:p>
          <a:p>
            <a:r>
              <a:rPr lang="de-DE" sz="2400" dirty="0" smtClean="0">
                <a:latin typeface="Comic Sans MS" pitchFamily="66" charset="0"/>
              </a:rPr>
              <a:t>Undifferenziertes Personalpronomen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>Ersetzen der 3. Person in Texten üben</a:t>
            </a:r>
          </a:p>
          <a:p>
            <a:r>
              <a:rPr lang="de-DE" sz="2400" dirty="0" smtClean="0">
                <a:latin typeface="Comic Sans MS" pitchFamily="66" charset="0"/>
              </a:rPr>
              <a:t>Nicht hörbarer Akkusativ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>Artikelwort in Substantivgruppen mit Drehscheibe übern, s. Teil 1</a:t>
            </a:r>
          </a:p>
          <a:p>
            <a:r>
              <a:rPr lang="de-DE" sz="2400" dirty="0" smtClean="0">
                <a:latin typeface="Comic Sans MS" pitchFamily="66" charset="0"/>
              </a:rPr>
              <a:t>Präpositionen in Kontexten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>feste Formeln lernen (</a:t>
            </a:r>
            <a:r>
              <a:rPr lang="de-DE" sz="2400" dirty="0" err="1" smtClean="0"/>
              <a:t>Chunks</a:t>
            </a:r>
            <a:r>
              <a:rPr lang="de-DE" sz="2400" dirty="0" smtClean="0"/>
              <a:t>), Grafiken für die Raum-Lage-Befindlichkeit</a:t>
            </a:r>
          </a:p>
          <a:p>
            <a:r>
              <a:rPr lang="de-DE" sz="2400" dirty="0" smtClean="0">
                <a:latin typeface="Comic Sans MS" pitchFamily="66" charset="0"/>
              </a:rPr>
              <a:t>Starke Verben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>kleine Texte in ein anderes Tempus umformen, Wortfamilie</a:t>
            </a:r>
          </a:p>
          <a:p>
            <a:r>
              <a:rPr lang="de-DE" sz="2400" dirty="0" smtClean="0"/>
              <a:t>Und wie am Morgen dargestellt…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658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Zur Orientierung</a:t>
            </a:r>
            <a:endParaRPr lang="de-DE" sz="2800" dirty="0">
              <a:solidFill>
                <a:srgbClr val="0000FF"/>
              </a:solidFill>
              <a:latin typeface="Forte" pitchFamily="66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ompetenz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verfügbare und durch sie erlernbare kognitive Fähigkeiten und Fertigkeiten, um bestimmte Probleme zu lösen,</a:t>
            </a:r>
            <a:b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die damit verbundene motivationale, volitionale und soziale Bereitschaft, diese in Situationen anzuwenden</a:t>
            </a:r>
          </a:p>
          <a:p>
            <a:endParaRPr lang="de-DE" sz="2400" dirty="0"/>
          </a:p>
          <a:p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Sprachkompetenz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Sprachkönnen und   Sprachwissen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Sprachstand</a:t>
            </a:r>
            <a:b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prozedural        und   deklarativ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>
                <a:solidFill>
                  <a:srgbClr val="0070C0"/>
                </a:solidFill>
              </a:rPr>
              <a:t>Sprachaufmerksamkeit  </a:t>
            </a:r>
            <a:br>
              <a:rPr lang="de-DE" sz="2400" dirty="0" smtClean="0">
                <a:solidFill>
                  <a:srgbClr val="0070C0"/>
                </a:solidFill>
              </a:rPr>
            </a:br>
            <a:r>
              <a:rPr lang="de-DE" sz="2400" dirty="0" smtClean="0">
                <a:solidFill>
                  <a:srgbClr val="0070C0"/>
                </a:solidFill>
              </a:rPr>
              <a:t>		     Sprachbewusstheit  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70C0"/>
                </a:solidFill>
                <a:latin typeface="Jokerman" pitchFamily="82" charset="0"/>
              </a:rPr>
              <a:t>entwickeln sich </a:t>
            </a:r>
            <a:br>
              <a:rPr lang="de-DE" sz="2400" dirty="0" smtClean="0">
                <a:solidFill>
                  <a:srgbClr val="0070C0"/>
                </a:solidFill>
                <a:latin typeface="Jokerman" pitchFamily="82" charset="0"/>
              </a:rPr>
            </a:br>
            <a:r>
              <a:rPr lang="de-DE" sz="2400" dirty="0" smtClean="0">
                <a:solidFill>
                  <a:srgbClr val="0070C0"/>
                </a:solidFill>
                <a:latin typeface="Jokerman" pitchFamily="82" charset="0"/>
              </a:rPr>
              <a:t>mit dem Sprachgebrauch</a:t>
            </a:r>
            <a:endParaRPr lang="de-DE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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Wie stellt man das fest?</a:t>
            </a:r>
          </a:p>
          <a:p>
            <a:endParaRPr lang="de-DE" sz="2400" dirty="0">
              <a:solidFill>
                <a:srgbClr val="0070C0"/>
              </a:solidFill>
            </a:endParaRPr>
          </a:p>
          <a:p>
            <a:endParaRPr lang="de-DE" sz="2400" dirty="0" smtClean="0">
              <a:solidFill>
                <a:srgbClr val="0070C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707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7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>
                <a:solidFill>
                  <a:srgbClr val="0000FF"/>
                </a:solidFill>
                <a:latin typeface="Forte" pitchFamily="66" charset="0"/>
              </a:rPr>
              <a:t>Tuschelgruppen</a:t>
            </a:r>
            <a:endParaRPr lang="de-DE" sz="2800" dirty="0">
              <a:solidFill>
                <a:srgbClr val="0000FF"/>
              </a:solidFill>
              <a:latin typeface="Forte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Welche Möglichkeiten fallen Ihnen noch ein, </a:t>
            </a:r>
            <a:br>
              <a:rPr lang="de-DE" dirty="0" smtClean="0"/>
            </a:br>
            <a:r>
              <a:rPr lang="de-DE" dirty="0" smtClean="0"/>
              <a:t>mit denen dieser Sprachstand </a:t>
            </a:r>
            <a:br>
              <a:rPr lang="de-DE" dirty="0" smtClean="0"/>
            </a:br>
            <a:r>
              <a:rPr lang="de-DE" dirty="0" smtClean="0"/>
              <a:t>verbessert werden kann?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7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320" y="0"/>
            <a:ext cx="9336824" cy="6858000"/>
          </a:xfrm>
          <a:prstGeom prst="rect">
            <a:avLst/>
          </a:prstGeom>
          <a:noFill/>
          <a:ln w="508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CDBE9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dirty="0" smtClean="0">
                <a:solidFill>
                  <a:schemeClr val="bg1"/>
                </a:solidFill>
                <a:latin typeface="Forte" pitchFamily="66" charset="0"/>
              </a:rPr>
              <a:t>Vielen Dank </a:t>
            </a:r>
          </a:p>
          <a:p>
            <a:pPr marL="0" indent="0" algn="ctr">
              <a:buNone/>
            </a:pPr>
            <a:r>
              <a:rPr lang="de-DE" sz="4000" dirty="0" smtClean="0">
                <a:solidFill>
                  <a:schemeClr val="bg1"/>
                </a:solidFill>
                <a:latin typeface="Forte" pitchFamily="66" charset="0"/>
              </a:rPr>
              <a:t>für Ihre Aufmerksamkeit </a:t>
            </a:r>
          </a:p>
          <a:p>
            <a:pPr marL="0" indent="0" algn="ctr">
              <a:buNone/>
            </a:pPr>
            <a:r>
              <a:rPr lang="de-DE" sz="4000" dirty="0" smtClean="0">
                <a:solidFill>
                  <a:schemeClr val="bg1"/>
                </a:solidFill>
                <a:latin typeface="Forte" pitchFamily="66" charset="0"/>
              </a:rPr>
              <a:t>und freundliche Beteiligung</a:t>
            </a:r>
            <a:endParaRPr lang="de-DE" sz="40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„Sprachstand“ = punktueller Zustand</a:t>
            </a:r>
          </a:p>
          <a:p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Sprachentwicklung 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     -- Prozess von längerer Dauer</a:t>
            </a:r>
          </a:p>
          <a:p>
            <a:pPr lvl="1"/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nicht linear - schubweise</a:t>
            </a:r>
          </a:p>
          <a:p>
            <a:pPr lvl="1"/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Sprachstand Bilingualer </a:t>
            </a:r>
            <a:b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aus beide Sprachen</a:t>
            </a:r>
          </a:p>
          <a:p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Kann nur in Ausschnitten festgestellt werden</a:t>
            </a:r>
          </a:p>
          <a:p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Auswahl aussagekräftiger Indikatoren (= Anzeiger) ist nötig:</a:t>
            </a:r>
            <a:b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z. B. Lautbildung/Lautverstehen; Wort- &amp; Textverstehen; Wortschatz &amp; -bildung; Satzbildung und –verstehen; pragmatisches Verstehen &amp; angemessenes Sprechen; Text &amp; Stil …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Sprachstand feststellen</a:t>
            </a:r>
            <a:endParaRPr lang="de-DE" sz="2800" dirty="0">
              <a:solidFill>
                <a:srgbClr val="0000FF"/>
              </a:solidFill>
              <a:latin typeface="Forte" pitchFamily="66" charset="0"/>
            </a:endParaRPr>
          </a:p>
        </p:txBody>
      </p:sp>
      <p:cxnSp>
        <p:nvCxnSpPr>
          <p:cNvPr id="5" name="Gewinkelte Verbindung 4"/>
          <p:cNvCxnSpPr/>
          <p:nvPr/>
        </p:nvCxnSpPr>
        <p:spPr>
          <a:xfrm rot="5400000" flipH="1" flipV="1">
            <a:off x="4584576" y="2984376"/>
            <a:ext cx="720080" cy="4572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winkelte Verbindung 8"/>
          <p:cNvCxnSpPr/>
          <p:nvPr/>
        </p:nvCxnSpPr>
        <p:spPr>
          <a:xfrm flipV="1">
            <a:off x="5148064" y="2204864"/>
            <a:ext cx="792088" cy="64807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3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Methoden der </a:t>
            </a:r>
            <a:r>
              <a:rPr lang="de-DE" sz="2800" dirty="0" err="1" smtClean="0">
                <a:solidFill>
                  <a:srgbClr val="0000FF"/>
                </a:solidFill>
                <a:latin typeface="Forte" pitchFamily="66" charset="0"/>
              </a:rPr>
              <a:t>Sprachstandsfeststellung</a:t>
            </a:r>
            <a:endParaRPr lang="de-DE" sz="2800" dirty="0">
              <a:solidFill>
                <a:srgbClr val="0000FF"/>
              </a:solidFill>
              <a:latin typeface="Forte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sz="2400" dirty="0" smtClean="0"/>
              <a:t>Ziele</a:t>
            </a:r>
          </a:p>
          <a:p>
            <a:pPr marL="0" indent="0" algn="ctr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Globale Einschätzung			           Individuelle Diagnose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Zuweisung zu Bildungsweg		   Grundlage von Förderung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7030A0"/>
                </a:solidFill>
              </a:rPr>
              <a:t>1	Schätzverfahren:</a:t>
            </a:r>
          </a:p>
          <a:p>
            <a:pPr lvl="1"/>
            <a:r>
              <a:rPr lang="de-DE" sz="2200" dirty="0" smtClean="0"/>
              <a:t>Bewertende Einschätzung anhand vorgegebener Skalen; Screening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7030A0"/>
                </a:solidFill>
              </a:rPr>
              <a:t>2	Beobachtung: </a:t>
            </a:r>
          </a:p>
          <a:p>
            <a:pPr lvl="1"/>
            <a:r>
              <a:rPr lang="de-DE" sz="2200" dirty="0" smtClean="0"/>
              <a:t>anhand von Beobachtungsbögen in unterschiedlichen Situationen</a:t>
            </a:r>
            <a:endParaRPr lang="de-DE" sz="2400" dirty="0" smtClean="0"/>
          </a:p>
          <a:p>
            <a:pPr marL="0" indent="0"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7030A0"/>
                </a:solidFill>
              </a:rPr>
              <a:t>3   Profilanalyse:</a:t>
            </a:r>
          </a:p>
          <a:p>
            <a:pPr marL="715963" lvl="1" indent="-265113"/>
            <a:r>
              <a:rPr lang="de-DE" sz="2200" dirty="0" smtClean="0"/>
              <a:t>Sprachaufnahmen: </a:t>
            </a:r>
            <a:br>
              <a:rPr lang="de-DE" sz="2200" dirty="0" smtClean="0"/>
            </a:br>
            <a:r>
              <a:rPr lang="de-DE" sz="2200" dirty="0" smtClean="0"/>
              <a:t>freies und gebundenes Erzählen, oft mittels Bildimpuls</a:t>
            </a:r>
          </a:p>
          <a:p>
            <a:pPr marL="0" indent="0">
              <a:spcBef>
                <a:spcPct val="40000"/>
              </a:spcBef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7030A0"/>
                </a:solidFill>
              </a:rPr>
              <a:t>4   Test: objektiv, valide, </a:t>
            </a:r>
            <a:r>
              <a:rPr lang="de-DE" sz="2400" b="1" dirty="0" err="1" smtClean="0">
                <a:solidFill>
                  <a:srgbClr val="7030A0"/>
                </a:solidFill>
              </a:rPr>
              <a:t>reliabel</a:t>
            </a:r>
            <a:endParaRPr lang="de-DE" sz="2400" b="1" dirty="0" smtClean="0">
              <a:solidFill>
                <a:srgbClr val="7030A0"/>
              </a:solidFill>
            </a:endParaRPr>
          </a:p>
          <a:p>
            <a:pPr marL="715963" lvl="1" indent="-265113">
              <a:spcBef>
                <a:spcPct val="40000"/>
              </a:spcBef>
            </a:pPr>
            <a:r>
              <a:rPr lang="de-DE" sz="2200" dirty="0" smtClean="0"/>
              <a:t>Spezielle Kompetenzen oder allgemeine Sprachentwicklung</a:t>
            </a:r>
          </a:p>
          <a:p>
            <a:pPr marL="715963" lvl="1" indent="-265113">
              <a:spcBef>
                <a:spcPct val="40000"/>
              </a:spcBef>
            </a:pPr>
            <a:r>
              <a:rPr lang="de-DE" sz="2200" dirty="0" smtClean="0"/>
              <a:t>standardisiert mit aussagekräftigen Indikatoren</a:t>
            </a:r>
            <a:endParaRPr lang="de-DE" sz="2300" b="1" dirty="0" smtClean="0"/>
          </a:p>
          <a:p>
            <a:pPr marL="0" indent="0">
              <a:buNone/>
            </a:pPr>
            <a:endParaRPr lang="de-DE" sz="2400" dirty="0" smtClean="0"/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2987824" y="1988840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4499992" y="1988840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de-DE" sz="800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de-DE" sz="2400" dirty="0" smtClean="0">
                <a:solidFill>
                  <a:srgbClr val="800080"/>
                </a:solidFill>
              </a:rPr>
              <a:t>Sprachanregende </a:t>
            </a:r>
            <a:r>
              <a:rPr lang="de-DE" sz="2400" dirty="0">
                <a:solidFill>
                  <a:srgbClr val="800080"/>
                </a:solidFill>
              </a:rPr>
              <a:t>Lernumgebung </a:t>
            </a:r>
            <a:endParaRPr lang="de-DE" sz="2400" dirty="0" smtClean="0">
              <a:solidFill>
                <a:srgbClr val="800080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de-DE" sz="2400" dirty="0" smtClean="0">
                <a:solidFill>
                  <a:srgbClr val="800080"/>
                </a:solidFill>
              </a:rPr>
              <a:t>und </a:t>
            </a:r>
            <a:r>
              <a:rPr lang="de-DE" sz="2400" dirty="0">
                <a:solidFill>
                  <a:srgbClr val="800080"/>
                </a:solidFill>
              </a:rPr>
              <a:t>Kommunikation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de-DE" sz="2400" dirty="0" smtClean="0">
                <a:solidFill>
                  <a:srgbClr val="0070C0"/>
                </a:solidFill>
              </a:rPr>
              <a:t>In </a:t>
            </a:r>
            <a:r>
              <a:rPr lang="de-DE" sz="2400" dirty="0">
                <a:solidFill>
                  <a:srgbClr val="0070C0"/>
                </a:solidFill>
              </a:rPr>
              <a:t>beiden Sprachen: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2400" dirty="0" err="1">
                <a:solidFill>
                  <a:srgbClr val="800080"/>
                </a:solidFill>
              </a:rPr>
              <a:t>Sprachstandsmessung</a:t>
            </a:r>
            <a:r>
              <a:rPr lang="de-DE" sz="2400" dirty="0">
                <a:solidFill>
                  <a:srgbClr val="800080"/>
                </a:solidFill>
              </a:rPr>
              <a:t> 				Beobachtung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2400" dirty="0">
                <a:solidFill>
                  <a:srgbClr val="800080"/>
                </a:solidFill>
              </a:rPr>
              <a:t/>
            </a:r>
            <a:br>
              <a:rPr lang="de-DE" sz="2400" dirty="0">
                <a:solidFill>
                  <a:srgbClr val="800080"/>
                </a:solidFill>
              </a:rPr>
            </a:br>
            <a:r>
              <a:rPr lang="de-DE" sz="2400" dirty="0" smtClean="0">
                <a:solidFill>
                  <a:srgbClr val="800080"/>
                </a:solidFill>
              </a:rPr>
              <a:t>Sprachprofil</a:t>
            </a:r>
            <a:r>
              <a:rPr lang="de-DE" sz="2400" dirty="0">
                <a:solidFill>
                  <a:srgbClr val="800080"/>
                </a:solidFill>
              </a:rPr>
              <a:t>	</a:t>
            </a:r>
            <a:r>
              <a:rPr lang="de-DE" sz="2400" dirty="0" smtClean="0">
                <a:solidFill>
                  <a:srgbClr val="800080"/>
                </a:solidFill>
              </a:rPr>
              <a:t>Test</a:t>
            </a:r>
            <a:endParaRPr lang="de-DE" sz="2400" dirty="0">
              <a:solidFill>
                <a:srgbClr val="80008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2400" dirty="0" smtClean="0">
                <a:solidFill>
                  <a:srgbClr val="800080"/>
                </a:solidFill>
              </a:rPr>
              <a:t>	fixiert					  wahrnehmend</a:t>
            </a:r>
            <a:br>
              <a:rPr lang="de-DE" sz="2400" dirty="0" smtClean="0">
                <a:solidFill>
                  <a:srgbClr val="800080"/>
                </a:solidFill>
              </a:rPr>
            </a:br>
            <a:r>
              <a:rPr lang="de-DE" sz="2400" dirty="0" smtClean="0">
                <a:solidFill>
                  <a:srgbClr val="800080"/>
                </a:solidFill>
              </a:rPr>
              <a:t>	Datenanalyse</a:t>
            </a:r>
            <a:r>
              <a:rPr lang="de-DE" sz="2400" dirty="0">
                <a:solidFill>
                  <a:srgbClr val="800080"/>
                </a:solidFill>
              </a:rPr>
              <a:t>					</a:t>
            </a:r>
            <a:r>
              <a:rPr lang="de-DE" sz="2400" dirty="0" smtClean="0">
                <a:solidFill>
                  <a:srgbClr val="800080"/>
                </a:solidFill>
              </a:rPr>
              <a:t>deutend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2400" dirty="0">
                <a:solidFill>
                  <a:srgbClr val="800080"/>
                </a:solidFill>
              </a:rPr>
              <a:t>	</a:t>
            </a:r>
            <a:r>
              <a:rPr lang="de-DE" sz="2400" dirty="0" smtClean="0">
                <a:solidFill>
                  <a:srgbClr val="800080"/>
                </a:solidFill>
              </a:rPr>
              <a:t>Details					      summierend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2400" dirty="0">
                <a:solidFill>
                  <a:srgbClr val="800080"/>
                </a:solidFill>
              </a:rPr>
              <a:t>			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2400" dirty="0">
                <a:solidFill>
                  <a:srgbClr val="800080"/>
                </a:solidFill>
              </a:rPr>
              <a:t>				</a:t>
            </a:r>
            <a:endParaRPr lang="de-DE" sz="2400" dirty="0" smtClean="0">
              <a:solidFill>
                <a:srgbClr val="800080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de-DE" sz="2400" dirty="0" smtClean="0">
                <a:solidFill>
                  <a:srgbClr val="800080"/>
                </a:solidFill>
              </a:rPr>
              <a:t>Reflexion </a:t>
            </a:r>
            <a:r>
              <a:rPr lang="de-DE" sz="2400" dirty="0">
                <a:solidFill>
                  <a:srgbClr val="800080"/>
                </a:solidFill>
              </a:rPr>
              <a:t>der Ergebnisse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2400" dirty="0">
                <a:solidFill>
                  <a:srgbClr val="800080"/>
                </a:solidFill>
              </a:rPr>
              <a:t>				Diagnose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2400" dirty="0">
                <a:solidFill>
                  <a:srgbClr val="800080"/>
                </a:solidFill>
              </a:rPr>
              <a:t>		</a:t>
            </a:r>
            <a:r>
              <a:rPr lang="de-DE" sz="2400" dirty="0" smtClean="0">
                <a:solidFill>
                  <a:srgbClr val="800080"/>
                </a:solidFill>
              </a:rPr>
              <a:t>       Förderkonzept </a:t>
            </a:r>
            <a:r>
              <a:rPr lang="de-DE" sz="2400" dirty="0">
                <a:solidFill>
                  <a:srgbClr val="800080"/>
                </a:solidFill>
              </a:rPr>
              <a:t>und </a:t>
            </a:r>
            <a:r>
              <a:rPr lang="de-DE" sz="2400" dirty="0" smtClean="0">
                <a:solidFill>
                  <a:srgbClr val="800080"/>
                </a:solidFill>
              </a:rPr>
              <a:t>Förderung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de-DE" sz="2400" dirty="0" smtClean="0">
                <a:solidFill>
                  <a:srgbClr val="800080"/>
                </a:solidFill>
              </a:rPr>
              <a:t>Fördermaterial …</a:t>
            </a:r>
            <a:endParaRPr lang="de-DE" sz="2400" dirty="0">
              <a:solidFill>
                <a:srgbClr val="80008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de-DE" sz="2400" dirty="0">
              <a:solidFill>
                <a:srgbClr val="800080"/>
              </a:solidFill>
            </a:endParaRPr>
          </a:p>
          <a:p>
            <a:pPr marL="0" indent="0">
              <a:buNone/>
            </a:pPr>
            <a:endParaRPr lang="de-DE" sz="2400" dirty="0"/>
          </a:p>
        </p:txBody>
      </p:sp>
      <p:cxnSp>
        <p:nvCxnSpPr>
          <p:cNvPr id="5" name="Gerade Verbindung 4"/>
          <p:cNvCxnSpPr/>
          <p:nvPr/>
        </p:nvCxnSpPr>
        <p:spPr>
          <a:xfrm flipH="1">
            <a:off x="1979712" y="2780928"/>
            <a:ext cx="144016" cy="3600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2123728" y="2780928"/>
            <a:ext cx="504056" cy="43204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7740352" y="2780928"/>
            <a:ext cx="0" cy="7920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411760" y="4365104"/>
            <a:ext cx="1872208" cy="93610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>
            <a:off x="4860032" y="4509120"/>
            <a:ext cx="2808312" cy="7920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467544" y="260648"/>
            <a:ext cx="8208912" cy="10587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de-DE" sz="2800" dirty="0">
                <a:solidFill>
                  <a:srgbClr val="0000FF"/>
                </a:solidFill>
                <a:latin typeface="Forte" pitchFamily="66" charset="0"/>
              </a:rPr>
              <a:t>Was leisten Tests, </a:t>
            </a:r>
          </a:p>
          <a:p>
            <a:pPr algn="ctr">
              <a:lnSpc>
                <a:spcPct val="80000"/>
              </a:lnSpc>
              <a:defRPr/>
            </a:pPr>
            <a:r>
              <a:rPr lang="de-DE" sz="2800" dirty="0">
                <a:solidFill>
                  <a:srgbClr val="0000FF"/>
                </a:solidFill>
                <a:latin typeface="Forte" pitchFamily="66" charset="0"/>
              </a:rPr>
              <a:t>was leisten Sprachproben &amp;  Beobachtungen?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de-DE" dirty="0"/>
              <a:t>				</a:t>
            </a:r>
          </a:p>
          <a:p>
            <a:pPr>
              <a:lnSpc>
                <a:spcPct val="80000"/>
              </a:lnSpc>
              <a:buNone/>
            </a:pPr>
            <a:r>
              <a:rPr lang="de-DE" dirty="0"/>
              <a:t>				</a:t>
            </a:r>
            <a:r>
              <a:rPr lang="de-DE" dirty="0">
                <a:solidFill>
                  <a:srgbClr val="800080"/>
                </a:solidFill>
              </a:rPr>
              <a:t>Beachtung</a:t>
            </a:r>
          </a:p>
          <a:p>
            <a:pPr>
              <a:lnSpc>
                <a:spcPct val="80000"/>
              </a:lnSpc>
              <a:buNone/>
            </a:pPr>
            <a:r>
              <a:rPr lang="de-DE" dirty="0">
                <a:solidFill>
                  <a:srgbClr val="800080"/>
                </a:solidFill>
              </a:rPr>
              <a:t>				Zuwendung</a:t>
            </a:r>
          </a:p>
          <a:p>
            <a:pPr>
              <a:lnSpc>
                <a:spcPct val="80000"/>
              </a:lnSpc>
              <a:buNone/>
            </a:pPr>
            <a:r>
              <a:rPr lang="de-DE" dirty="0">
                <a:solidFill>
                  <a:srgbClr val="800080"/>
                </a:solidFill>
              </a:rPr>
              <a:t>				vom Kind erwünscht</a:t>
            </a:r>
          </a:p>
          <a:p>
            <a:pPr>
              <a:lnSpc>
                <a:spcPct val="80000"/>
              </a:lnSpc>
              <a:buNone/>
            </a:pPr>
            <a:r>
              <a:rPr lang="de-DE" dirty="0">
                <a:solidFill>
                  <a:srgbClr val="800080"/>
                </a:solidFill>
              </a:rPr>
              <a:t>				auf Dauer</a:t>
            </a:r>
            <a:endParaRPr lang="de-DE" dirty="0">
              <a:solidFill>
                <a:srgbClr val="800080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  <a:buNone/>
            </a:pPr>
            <a:r>
              <a:rPr lang="de-DE" dirty="0">
                <a:solidFill>
                  <a:srgbClr val="800080"/>
                </a:solidFill>
                <a:sym typeface="Wingdings" pitchFamily="2" charset="2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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Reaktionen: 	* Lernfortschritt wird den Kindern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				   wichtig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			* Es können Probleme auftreten, </a:t>
            </a:r>
            <a:br>
              <a:rPr lang="de-DE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		   die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u.A.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chemeClr val="bg1">
                    <a:lumMod val="50000"/>
                  </a:schemeClr>
                </a:solidFill>
              </a:rPr>
              <a:t>den 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Nachholbedarf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an 				 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Zuwendung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signalisieren</a:t>
            </a:r>
          </a:p>
          <a:p>
            <a:pPr>
              <a:lnSpc>
                <a:spcPct val="80000"/>
              </a:lnSpc>
              <a:buNone/>
            </a:pPr>
            <a:r>
              <a:rPr lang="de-DE" dirty="0">
                <a:solidFill>
                  <a:srgbClr val="800080"/>
                </a:solidFill>
              </a:rPr>
              <a:t/>
            </a:r>
            <a:br>
              <a:rPr lang="de-DE" dirty="0">
                <a:solidFill>
                  <a:srgbClr val="800080"/>
                </a:solidFill>
              </a:rPr>
            </a:br>
            <a:r>
              <a:rPr lang="de-DE" dirty="0">
                <a:solidFill>
                  <a:srgbClr val="800080"/>
                </a:solidFill>
              </a:rPr>
              <a:t>			Förderkonzept und Förderung</a:t>
            </a:r>
          </a:p>
          <a:p>
            <a:pPr>
              <a:lnSpc>
                <a:spcPct val="80000"/>
              </a:lnSpc>
              <a:buNone/>
            </a:pPr>
            <a:r>
              <a:rPr lang="de-DE" b="1" dirty="0">
                <a:solidFill>
                  <a:srgbClr val="800080"/>
                </a:solidFill>
              </a:rPr>
              <a:t>				      </a:t>
            </a:r>
            <a:endParaRPr lang="de-DE" dirty="0">
              <a:solidFill>
                <a:srgbClr val="80008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dirty="0">
                <a:solidFill>
                  <a:srgbClr val="800080"/>
                </a:solidFill>
              </a:rPr>
              <a:t>				Beobachtung des Lernerfolgs</a:t>
            </a:r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995936" y="3068960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3995936" y="52292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2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Sprachprofile 5-7 Jahre: </a:t>
            </a:r>
            <a:r>
              <a:rPr lang="de-DE" sz="28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FreiSprech</a:t>
            </a:r>
            <a:endParaRPr lang="de-DE" sz="28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6" descr="Spielplatz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25538"/>
            <a:ext cx="45392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pielplatz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557338"/>
            <a:ext cx="47418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Ingelore Oomen-Welke                  Päd. Hochschule Freiburg                                                                                                             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 smtClean="0">
                <a:solidFill>
                  <a:srgbClr val="0000FF"/>
                </a:solidFill>
                <a:latin typeface="Forte" pitchFamily="66" charset="0"/>
              </a:rPr>
              <a:t>Kinder erzählen dazu im Dialog…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3FCA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rgbClr val="800080"/>
                </a:solidFill>
                <a:latin typeface="Eras Demi ITC" pitchFamily="34" charset="0"/>
              </a:rPr>
              <a:t>Emilia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2000" dirty="0" smtClean="0">
              <a:latin typeface="Eras Demi ITC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die tun da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spIEl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=n  (zeigt auf das erste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bild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schaukeln tun die &lt;&lt;zeigt auf die schaukelnden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kinder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&gt;&gt; und ball spielen &lt;&lt;zeigt auf den ball links neben der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schaukel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&gt;&gt; und die tun im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sandkasten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budd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=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ln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&lt;&lt;zeigt auf im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sand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spielende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kinder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&gt;&gt; sie tun auf dem baum spielen &lt;&lt;zeigt auf den jungen auf dem baum&gt;&gt; da tun die klettern &lt;&lt;zeigt auf die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kinder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auf dem kletterbaum&gt;&gt; und rutsch=n  &lt;&lt;zeigt auf die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kinder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auf der rutsche&gt;&gt;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die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mama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schimpft/ (---)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mh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/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mh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\ wenn die (-) wenn die (-)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mh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/ (5.0) wenn die nicht lieb sind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ich war schon auf=m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spIElplatz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(3.0)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sie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blUtEt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 (---)sie hat sich wehgetan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der tut schaukeln (-) und der (-) der tut da drauf steh=n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da streiten die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sIch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(1.0) um den stock</a:t>
            </a:r>
          </a:p>
        </p:txBody>
      </p:sp>
    </p:spTree>
    <p:extLst>
      <p:ext uri="{BB962C8B-B14F-4D97-AF65-F5344CB8AC3E}">
        <p14:creationId xmlns:p14="http://schemas.microsoft.com/office/powerpoint/2010/main" val="22564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Ingelore Oomen-Welke                  Päd. Hochschule Freiburg                                                                                                              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  <a:solidFill>
            <a:srgbClr val="F3FCA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 smtClean="0">
              <a:solidFill>
                <a:srgbClr val="800080"/>
              </a:solidFill>
              <a:latin typeface="Eras Demi ITC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 smtClean="0">
              <a:solidFill>
                <a:srgbClr val="800080"/>
              </a:solidFill>
              <a:latin typeface="Eras Demi ITC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>
                <a:solidFill>
                  <a:srgbClr val="800080"/>
                </a:solidFill>
                <a:latin typeface="Eras Demi ITC" pitchFamily="34" charset="0"/>
              </a:rPr>
              <a:t>Steven: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neein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((sichtlich genervt))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hm/ weiß nicht\ (--)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jaaa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 -  nein  -  weiß nicht (wiederholte Male)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antwortet auf Russisch auch nur mit einem Wort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 smtClean="0">
              <a:solidFill>
                <a:schemeClr val="accent2"/>
              </a:solidFill>
              <a:latin typeface="Eras Demi ITC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  <a:latin typeface="Eras Demi ITC" pitchFamily="34" charset="0"/>
              </a:rPr>
              <a:t>Justin: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und da sind noch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kinder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\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ja Und des kann man noch erkennen \ dass da eine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bAnk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ist \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die Eltern von den kindern \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mit meine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mutter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und manchmal mit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meim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vater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dA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(-) da rutscht \ da rutscht (-) ein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jUngE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/ nein der kommt von die rutsche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hOch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/ 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und die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mädchen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tut von die rutsche auch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run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von die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rUtschE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(-) auch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hochgeh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=n 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und dann von die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leiter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runter \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hh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ha Äh haben sie sich um einen (-) stock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gestritt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=n / oder wie /</a:t>
            </a:r>
          </a:p>
        </p:txBody>
      </p:sp>
    </p:spTree>
    <p:extLst>
      <p:ext uri="{BB962C8B-B14F-4D97-AF65-F5344CB8AC3E}">
        <p14:creationId xmlns:p14="http://schemas.microsoft.com/office/powerpoint/2010/main" val="17535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7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7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7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Office PowerPoint</Application>
  <PresentationFormat>Bildschirmpräsentation (4:3)</PresentationFormat>
  <Paragraphs>204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Deutsch als Zweitsprache:  Erste Schritte Sprachaufmerksamkeit als Lernanreiz Empirische Befunde zum DaZ-Lernen Sprachstand feststellen</vt:lpstr>
      <vt:lpstr>Zur Orientierung</vt:lpstr>
      <vt:lpstr>Sprachstand feststellen</vt:lpstr>
      <vt:lpstr>Methoden der Sprachstandsfeststellung</vt:lpstr>
      <vt:lpstr>PowerPoint-Präsentation</vt:lpstr>
      <vt:lpstr>PowerPoint-Präsentation</vt:lpstr>
      <vt:lpstr>Sprachprofile 5-7 Jahre: FreiSprech</vt:lpstr>
      <vt:lpstr>Kinder erzählen dazu im Dialog…</vt:lpstr>
      <vt:lpstr>PowerPoint-Präsentation</vt:lpstr>
      <vt:lpstr>Sprachprofile 5-7 Jahre: Havas 5</vt:lpstr>
      <vt:lpstr>Ardy 10 Jahre; L1 Russisch</vt:lpstr>
      <vt:lpstr>PowerPoint-Präsentation</vt:lpstr>
      <vt:lpstr>Tests 5-7 Jahre: Freitest</vt:lpstr>
      <vt:lpstr>Testteil 2: Literarisches Verstehen, Wortschatz</vt:lpstr>
      <vt:lpstr>Tests 5-7 Jahre: Freitest</vt:lpstr>
      <vt:lpstr>C-Test ab Klasse ¾ (Baur &amp; Spettmann 22010)</vt:lpstr>
      <vt:lpstr>PowerPoint-Präsentation</vt:lpstr>
      <vt:lpstr>Nach C-Test „Auf dem Mond“</vt:lpstr>
      <vt:lpstr>Fehlerklassen &amp; Übungsformen</vt:lpstr>
      <vt:lpstr>Tuschelgruppen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als Zweitsprache:  Erste Schritte Sprachaufmerksamkeit als Lernanreiz Empirische Befunde zum DaZ-Lernen Sprachstand feststellen</dc:title>
  <dc:creator>Ingelore Oomen-Welke</dc:creator>
  <cp:lastModifiedBy>Ingelore Oomen-Welke</cp:lastModifiedBy>
  <cp:revision>25</cp:revision>
  <dcterms:created xsi:type="dcterms:W3CDTF">2012-04-19T14:16:35Z</dcterms:created>
  <dcterms:modified xsi:type="dcterms:W3CDTF">2012-04-29T12:46:51Z</dcterms:modified>
</cp:coreProperties>
</file>